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7" r:id="rId2"/>
    <p:sldId id="258" r:id="rId3"/>
    <p:sldId id="264" r:id="rId4"/>
    <p:sldId id="265" r:id="rId5"/>
    <p:sldId id="259" r:id="rId6"/>
    <p:sldId id="266" r:id="rId7"/>
    <p:sldId id="267" r:id="rId8"/>
    <p:sldId id="270" r:id="rId9"/>
    <p:sldId id="262" r:id="rId10"/>
    <p:sldId id="268" r:id="rId11"/>
    <p:sldId id="263" r:id="rId12"/>
    <p:sldId id="261" r:id="rId13"/>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656F"/>
    <a:srgbClr val="BC59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9" autoAdjust="0"/>
    <p:restoredTop sz="94660"/>
  </p:normalViewPr>
  <p:slideViewPr>
    <p:cSldViewPr>
      <p:cViewPr varScale="1">
        <p:scale>
          <a:sx n="74" d="100"/>
          <a:sy n="74" d="100"/>
        </p:scale>
        <p:origin x="-106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28" name="Zástupný symbol dátumu 27"/>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17" name="Zástupný symbol päty 16"/>
          <p:cNvSpPr>
            <a:spLocks noGrp="1"/>
          </p:cNvSpPr>
          <p:nvPr>
            <p:ph type="ftr" sz="quarter" idx="11"/>
          </p:nvPr>
        </p:nvSpPr>
        <p:spPr/>
        <p:txBody>
          <a:bodyPr/>
          <a:lstStyle>
            <a:extLst/>
          </a:lstStyle>
          <a:p>
            <a:endParaRPr lang="sk-SK"/>
          </a:p>
        </p:txBody>
      </p:sp>
      <p:sp>
        <p:nvSpPr>
          <p:cNvPr id="29" name="Zástupný symbol čísla snímky 28"/>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32" name="Obdĺžnik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Obdĺžnik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Obdĺžnik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Obdĺžnik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Obdĺžnik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Nadpis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sk-SK" smtClean="0"/>
              <a:t>Kliknite sem a upravte štýl predlohy nadpisov.</a:t>
            </a:r>
            <a:endParaRPr kumimoji="0" lang="en-US"/>
          </a:p>
        </p:txBody>
      </p:sp>
      <p:sp>
        <p:nvSpPr>
          <p:cNvPr id="9" name="Podnadpis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sk-SK" smtClean="0"/>
              <a:t>Kliknite sem a upravte štýl predlohy podnadpisov.</a:t>
            </a:r>
            <a:endParaRPr kumimoji="0" lang="en-US"/>
          </a:p>
        </p:txBody>
      </p:sp>
      <p:sp>
        <p:nvSpPr>
          <p:cNvPr id="56" name="Obdĺžnik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Obdĺžnik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Obdĺžnik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Obdĺžnik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sk-SK" smtClean="0"/>
              <a:t>Kliknite sem a upravte štýl predlohy nadpisov.</a:t>
            </a:r>
            <a:endParaRPr kumimoji="0" lang="en-US"/>
          </a:p>
        </p:txBody>
      </p:sp>
      <p:sp>
        <p:nvSpPr>
          <p:cNvPr id="3" name="Zástupný symbol obsahu 2"/>
          <p:cNvSpPr>
            <a:spLocks noGrp="1"/>
          </p:cNvSpPr>
          <p:nvPr>
            <p:ph idx="1"/>
          </p:nvPr>
        </p:nvSpPr>
        <p:spPr/>
        <p:txBody>
          <a:bodyPr/>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14" name="Voľná forma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Voľná forma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Voľná forma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Voľná forma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Voľná forma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Voľná forma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Voľná forma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Voľná forma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Voľná forma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Voľná forma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Voľná forma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Voľná forma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Voľná forma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Voľná forma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Voľná forma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Zástupný symbol textu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sk-SK" smtClean="0"/>
              <a:t>Kliknite sem a upravte štýly predlohy textu.</a:t>
            </a:r>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7" name="Obdĺžnik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Nadpis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sk-SK" smtClean="0"/>
              <a:t>Kliknite sem a upravte štýl predlohy nadpisov.</a:t>
            </a:r>
            <a:endParaRPr kumimoji="0" lang="en-US"/>
          </a:p>
        </p:txBody>
      </p:sp>
      <p:sp>
        <p:nvSpPr>
          <p:cNvPr id="8" name="Obdĺžnik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Obdĺžnik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Obdĺžnik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Obdĺžnik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Obdĺžnik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512064"/>
            <a:ext cx="8229600" cy="914400"/>
          </a:xfrm>
        </p:spPr>
        <p:txBody>
          <a:bodyPr/>
          <a:lstStyle>
            <a:extLst/>
          </a:lstStyle>
          <a:p>
            <a:r>
              <a:rPr kumimoji="0" lang="sk-SK" smtClean="0"/>
              <a:t>Kliknite sem a upravte štýl predlohy nadpisov.</a:t>
            </a:r>
            <a:endParaRPr kumimoji="0" lang="en-US"/>
          </a:p>
        </p:txBody>
      </p:sp>
      <p:sp>
        <p:nvSpPr>
          <p:cNvPr id="3" name="Zástupný symbol obsah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obsah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spTree>
      <p:nvGrpSpPr>
        <p:cNvPr id="1" name=""/>
        <p:cNvGrpSpPr/>
        <p:nvPr/>
      </p:nvGrpSpPr>
      <p:grpSpPr>
        <a:xfrm>
          <a:off x="0" y="0"/>
          <a:ext cx="0" cy="0"/>
          <a:chOff x="0" y="0"/>
          <a:chExt cx="0" cy="0"/>
        </a:xfrm>
      </p:grpSpPr>
      <p:sp>
        <p:nvSpPr>
          <p:cNvPr id="25" name="Obdĺžnik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Nadpis 1"/>
          <p:cNvSpPr>
            <a:spLocks noGrp="1"/>
          </p:cNvSpPr>
          <p:nvPr>
            <p:ph type="title"/>
          </p:nvPr>
        </p:nvSpPr>
        <p:spPr>
          <a:xfrm>
            <a:off x="504824" y="512064"/>
            <a:ext cx="7772400" cy="914400"/>
          </a:xfrm>
        </p:spPr>
        <p:txBody>
          <a:bodyPr anchor="t"/>
          <a:lstStyle>
            <a:lvl1pPr>
              <a:defRPr sz="4000"/>
            </a:lvl1pPr>
            <a:extLst/>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5" name="Zástupný symbol obsah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6" name="Zástupný symbol obsah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8" name="Zástupný symbol päty 7"/>
          <p:cNvSpPr>
            <a:spLocks noGrp="1"/>
          </p:cNvSpPr>
          <p:nvPr>
            <p:ph type="ftr" sz="quarter" idx="11"/>
          </p:nvPr>
        </p:nvSpPr>
        <p:spPr/>
        <p:txBody>
          <a:bodyPr/>
          <a:lstStyle>
            <a:extLst/>
          </a:lstStyle>
          <a:p>
            <a:endParaRPr lang="sk-SK"/>
          </a:p>
        </p:txBody>
      </p:sp>
      <p:sp>
        <p:nvSpPr>
          <p:cNvPr id="9" name="Zástupný symbol čísla snímky 8"/>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16" name="Obdĺžnik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Obdĺžnik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Obdĺžnik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Obdĺžnik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Obdĺžnik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Obdĺžnik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Obdĺžnik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Obdĺžnik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Obdĺžnik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a:xfrm>
            <a:off x="914400" y="512064"/>
            <a:ext cx="7772400" cy="914400"/>
          </a:xfrm>
        </p:spPr>
        <p:txBody>
          <a:bodyPr/>
          <a:lstStyle>
            <a:lvl1pPr>
              <a:defRPr sz="4000" cap="none" baseline="0"/>
            </a:lvl1pPr>
            <a:extLst/>
          </a:lstStyle>
          <a:p>
            <a:r>
              <a:rPr kumimoji="0" lang="sk-SK" smtClean="0"/>
              <a:t>Kliknite sem a upravte štýl predlohy nadpisov.</a:t>
            </a:r>
            <a:endParaRPr kumimoji="0" lang="en-US"/>
          </a:p>
        </p:txBody>
      </p:sp>
      <p:sp>
        <p:nvSpPr>
          <p:cNvPr id="3" name="Zástupný symbol dátumu 2"/>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4" name="Zástupný symbol päty 3"/>
          <p:cNvSpPr>
            <a:spLocks noGrp="1"/>
          </p:cNvSpPr>
          <p:nvPr>
            <p:ph type="ftr" sz="quarter" idx="11"/>
          </p:nvPr>
        </p:nvSpPr>
        <p:spPr/>
        <p:txBody>
          <a:bodyPr/>
          <a:lstStyle>
            <a:extLst/>
          </a:lstStyle>
          <a:p>
            <a:endParaRPr lang="sk-SK"/>
          </a:p>
        </p:txBody>
      </p:sp>
      <p:sp>
        <p:nvSpPr>
          <p:cNvPr id="5" name="Zástupný symbol čísla snímky 4"/>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3" name="Zástupný symbol päty 2"/>
          <p:cNvSpPr>
            <a:spLocks noGrp="1"/>
          </p:cNvSpPr>
          <p:nvPr>
            <p:ph type="ftr" sz="quarter" idx="11"/>
          </p:nvPr>
        </p:nvSpPr>
        <p:spPr/>
        <p:txBody>
          <a:bodyPr/>
          <a:lstStyle>
            <a:extLst/>
          </a:lstStyle>
          <a:p>
            <a:endParaRPr lang="sk-SK"/>
          </a:p>
        </p:txBody>
      </p:sp>
      <p:sp>
        <p:nvSpPr>
          <p:cNvPr id="4" name="Zástupný symbol čísla snímky 3"/>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685800" y="273050"/>
            <a:ext cx="8229600" cy="1162050"/>
          </a:xfrm>
        </p:spPr>
        <p:txBody>
          <a:bodyPr anchor="ctr"/>
          <a:lstStyle>
            <a:lvl1pPr algn="l">
              <a:buNone/>
              <a:defRPr sz="3600" b="0"/>
            </a:lvl1pPr>
            <a:extLst/>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sk-SK" smtClean="0"/>
              <a:t>Kliknite sem a upravte štýly predlohy textu.</a:t>
            </a:r>
          </a:p>
        </p:txBody>
      </p:sp>
      <p:sp>
        <p:nvSpPr>
          <p:cNvPr id="4" name="Zástupný symbol obsah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8" name="Obdĺžnik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Rovná spojnica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Skupina 9"/>
          <p:cNvGrpSpPr/>
          <p:nvPr/>
        </p:nvGrpSpPr>
        <p:grpSpPr>
          <a:xfrm rot="5400000">
            <a:off x="8514581" y="1219200"/>
            <a:ext cx="132763" cy="128466"/>
            <a:chOff x="6668087" y="1297746"/>
            <a:chExt cx="161840" cy="156602"/>
          </a:xfrm>
        </p:grpSpPr>
        <p:cxnSp>
          <p:nvCxnSpPr>
            <p:cNvPr id="15" name="Rovná spojnica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Rovná spojnica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Rovná spojnica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Nadpis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sk-SK" smtClean="0"/>
              <a:t>Kliknite sem a upravte štýl predlohy nadpisov.</a:t>
            </a:r>
            <a:endParaRPr kumimoji="0" lang="en-US"/>
          </a:p>
        </p:txBody>
      </p:sp>
      <p:sp>
        <p:nvSpPr>
          <p:cNvPr id="3" name="Zástupný symbol obrázka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sk-SK" smtClean="0"/>
              <a:t>Ak chcete pridať obrázok, kliknite na ikonu</a:t>
            </a:r>
            <a:endParaRPr kumimoji="0" lang="en-US"/>
          </a:p>
        </p:txBody>
      </p:sp>
      <p:sp>
        <p:nvSpPr>
          <p:cNvPr id="4" name="Zástupný symbol textu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sk-SK" smtClean="0"/>
              <a:t>Kliknite sem a upravte štýly predlohy textu.</a:t>
            </a:r>
          </a:p>
        </p:txBody>
      </p:sp>
      <p:grpSp>
        <p:nvGrpSpPr>
          <p:cNvPr id="14" name="Skupina 13"/>
          <p:cNvGrpSpPr/>
          <p:nvPr/>
        </p:nvGrpSpPr>
        <p:grpSpPr>
          <a:xfrm rot="5400000">
            <a:off x="8666981" y="1371600"/>
            <a:ext cx="132763" cy="128466"/>
            <a:chOff x="6668087" y="1297746"/>
            <a:chExt cx="161840" cy="156602"/>
          </a:xfrm>
        </p:grpSpPr>
        <p:cxnSp>
          <p:nvCxnSpPr>
            <p:cNvPr id="11" name="Rovná spojnica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Rovná spojnica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Rovná spojnica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Skupina 17"/>
          <p:cNvGrpSpPr/>
          <p:nvPr/>
        </p:nvGrpSpPr>
        <p:grpSpPr>
          <a:xfrm rot="5400000">
            <a:off x="8320088" y="1474763"/>
            <a:ext cx="132763" cy="128466"/>
            <a:chOff x="6668087" y="1297746"/>
            <a:chExt cx="161840" cy="156602"/>
          </a:xfrm>
        </p:grpSpPr>
        <p:cxnSp>
          <p:nvCxnSpPr>
            <p:cNvPr id="19" name="Rovná spojnica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Rovná spojnica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Rovná spojnica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Zástupný symbol dátumu 4"/>
          <p:cNvSpPr>
            <a:spLocks noGrp="1"/>
          </p:cNvSpPr>
          <p:nvPr>
            <p:ph type="dt" sz="half" idx="10"/>
          </p:nvPr>
        </p:nvSpPr>
        <p:spPr>
          <a:xfrm>
            <a:off x="6477000" y="55499"/>
            <a:ext cx="2133600" cy="365125"/>
          </a:xfrm>
        </p:spPr>
        <p:txBody>
          <a:bodyPr/>
          <a:lstStyle>
            <a:extLst/>
          </a:lstStyle>
          <a:p>
            <a:fld id="{6A812B65-9A1B-42FF-8DDA-365A2B0950AF}" type="datetimeFigureOut">
              <a:rPr lang="sk-SK" smtClean="0"/>
              <a:pPr/>
              <a:t>26.10.2014</a:t>
            </a:fld>
            <a:endParaRPr lang="sk-SK"/>
          </a:p>
        </p:txBody>
      </p:sp>
      <p:sp>
        <p:nvSpPr>
          <p:cNvPr id="6" name="Zástupný symbol päty 5"/>
          <p:cNvSpPr>
            <a:spLocks noGrp="1"/>
          </p:cNvSpPr>
          <p:nvPr>
            <p:ph type="ftr" sz="quarter" idx="11"/>
          </p:nvPr>
        </p:nvSpPr>
        <p:spPr>
          <a:xfrm>
            <a:off x="914400" y="55499"/>
            <a:ext cx="5562600" cy="365125"/>
          </a:xfrm>
        </p:spPr>
        <p:txBody>
          <a:bodyPr/>
          <a:lstStyle>
            <a:extLst/>
          </a:lstStyle>
          <a:p>
            <a:endParaRPr lang="sk-SK"/>
          </a:p>
        </p:txBody>
      </p:sp>
      <p:sp>
        <p:nvSpPr>
          <p:cNvPr id="7" name="Zástupný symbol čísla snímky 6"/>
          <p:cNvSpPr>
            <a:spLocks noGrp="1"/>
          </p:cNvSpPr>
          <p:nvPr>
            <p:ph type="sldNum" sz="quarter" idx="12"/>
          </p:nvPr>
        </p:nvSpPr>
        <p:spPr>
          <a:xfrm>
            <a:off x="8610600" y="55499"/>
            <a:ext cx="457200" cy="365125"/>
          </a:xfrm>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9"/>
            <a:ext cx="1981200" cy="5851525"/>
          </a:xfrm>
        </p:spPr>
        <p:txBody>
          <a:bodyPr vert="eaVert" anchor="ctr"/>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609600" y="274639"/>
            <a:ext cx="5867400" cy="5851525"/>
          </a:xfrm>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26.10.2014</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Obdĺžnik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bdĺžnik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Obdĺžnik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Obdĺžnik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Obdĺžnik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Obdĺžnik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Obdĺžnik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Obdĺžnik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Obdĺžnik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Zástupný symbol nadpisu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sk-SK" smtClean="0"/>
              <a:t>Kliknite sem a upravte štýl predlohy nadpisov.</a:t>
            </a:r>
            <a:endParaRPr kumimoji="0" lang="en-US"/>
          </a:p>
        </p:txBody>
      </p:sp>
      <p:sp>
        <p:nvSpPr>
          <p:cNvPr id="13" name="Zástupný symbol textu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4" name="Zástupný symbol dátumu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6A812B65-9A1B-42FF-8DDA-365A2B0950AF}" type="datetimeFigureOut">
              <a:rPr lang="sk-SK" smtClean="0"/>
              <a:pPr/>
              <a:t>26.10.2014</a:t>
            </a:fld>
            <a:endParaRPr lang="sk-SK"/>
          </a:p>
        </p:txBody>
      </p:sp>
      <p:sp>
        <p:nvSpPr>
          <p:cNvPr id="3" name="Zástupný symbol päty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sk-SK"/>
          </a:p>
        </p:txBody>
      </p:sp>
      <p:sp>
        <p:nvSpPr>
          <p:cNvPr id="23" name="Zástupný symbol čísla snímky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D6463108-0728-4F2C-A3A7-356034624A9C}" type="slidenum">
              <a:rPr lang="sk-SK" smtClean="0"/>
              <a:pPr/>
              <a:t>‹#›</a:t>
            </a:fld>
            <a:endParaRPr lang="sk-SK"/>
          </a:p>
        </p:txBody>
      </p:sp>
    </p:spTree>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hyperlink" Target="http://www.zs.prievaly.sk/" TargetMode="External"/><Relationship Id="rId2" Type="http://schemas.openxmlformats.org/officeDocument/2006/relationships/hyperlink" Target="mailto:svetlanavach@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62000" y="838200"/>
            <a:ext cx="7772400" cy="1975104"/>
          </a:xfrm>
        </p:spPr>
        <p:txBody>
          <a:bodyPr>
            <a:normAutofit/>
          </a:bodyPr>
          <a:lstStyle/>
          <a:p>
            <a:r>
              <a:rPr lang="sk-SK" dirty="0" smtClean="0"/>
              <a:t>Téma: Tuky, sladkosti a soľ</a:t>
            </a:r>
            <a:br>
              <a:rPr lang="sk-SK" dirty="0" smtClean="0"/>
            </a:br>
            <a:r>
              <a:rPr lang="sk-SK" dirty="0" smtClean="0"/>
              <a:t>      v Spojení so zdravým aktívnym Životným Štýlom</a:t>
            </a:r>
            <a:endParaRPr lang="sk-SK" dirty="0"/>
          </a:p>
        </p:txBody>
      </p:sp>
      <p:sp>
        <p:nvSpPr>
          <p:cNvPr id="3" name="Podnadpis 2"/>
          <p:cNvSpPr>
            <a:spLocks noGrp="1"/>
          </p:cNvSpPr>
          <p:nvPr>
            <p:ph type="subTitle" idx="1"/>
          </p:nvPr>
        </p:nvSpPr>
        <p:spPr>
          <a:xfrm>
            <a:off x="1066800" y="3810000"/>
            <a:ext cx="7772400" cy="1508760"/>
          </a:xfrm>
        </p:spPr>
        <p:txBody>
          <a:bodyPr/>
          <a:lstStyle/>
          <a:p>
            <a:r>
              <a:rPr lang="sk-SK" sz="3200" b="1" dirty="0" smtClean="0"/>
              <a:t>Juraj Petráš, žiak 4.ročníka ZŠ Prievaly</a:t>
            </a:r>
            <a:r>
              <a:rPr lang="sk-SK" dirty="0" smtClean="0"/>
              <a:t>	</a:t>
            </a:r>
            <a:endParaRPr lang="sk-SK"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sk-SK" dirty="0" smtClean="0"/>
              <a:t>Zoznam aktivít</a:t>
            </a:r>
            <a:endParaRPr lang="sk-SK" dirty="0"/>
          </a:p>
        </p:txBody>
      </p:sp>
      <p:sp>
        <p:nvSpPr>
          <p:cNvPr id="9" name="Zástupný symbol obsahu 8"/>
          <p:cNvSpPr>
            <a:spLocks noGrp="1"/>
          </p:cNvSpPr>
          <p:nvPr>
            <p:ph idx="1"/>
          </p:nvPr>
        </p:nvSpPr>
        <p:spPr>
          <a:xfrm>
            <a:off x="838200" y="1676400"/>
            <a:ext cx="7772400" cy="731040"/>
          </a:xfrm>
        </p:spPr>
        <p:txBody>
          <a:bodyPr>
            <a:normAutofit fontScale="25000" lnSpcReduction="20000"/>
          </a:bodyPr>
          <a:lstStyle/>
          <a:p>
            <a:pPr>
              <a:buNone/>
            </a:pPr>
            <a:endParaRPr lang="sk-SK" sz="9000" dirty="0" smtClean="0"/>
          </a:p>
          <a:p>
            <a:pPr>
              <a:buFont typeface="Wingdings" pitchFamily="2" charset="2"/>
              <a:buChar char="§"/>
            </a:pPr>
            <a:r>
              <a:rPr lang="sk-SK" sz="11200" dirty="0" smtClean="0"/>
              <a:t>Pripomenutie si : besedy -  Životný štýl s diabetologickou  sestrou  a  bábkového divadla   Hugo a jeho sladkosti </a:t>
            </a:r>
          </a:p>
          <a:p>
            <a:pPr>
              <a:buFont typeface="Wingdings" pitchFamily="2" charset="2"/>
              <a:buChar char="§"/>
            </a:pPr>
            <a:r>
              <a:rPr lang="sk-SK" sz="11200" dirty="0" smtClean="0"/>
              <a:t>Prednáška  rodičom na danú tému</a:t>
            </a:r>
          </a:p>
          <a:p>
            <a:pPr>
              <a:buFont typeface="Wingdings" pitchFamily="2" charset="2"/>
              <a:buChar char="§"/>
            </a:pPr>
            <a:r>
              <a:rPr lang="sk-SK" sz="11200" dirty="0" smtClean="0"/>
              <a:t>Príprava zdravých  pokrmov </a:t>
            </a:r>
          </a:p>
          <a:p>
            <a:pPr>
              <a:buFont typeface="Wingdings" pitchFamily="2" charset="2"/>
              <a:buChar char="§"/>
            </a:pPr>
            <a:r>
              <a:rPr lang="sk-SK" sz="11200" dirty="0" smtClean="0"/>
              <a:t>„</a:t>
            </a:r>
            <a:r>
              <a:rPr lang="sk-SK" sz="11200" dirty="0" err="1" smtClean="0"/>
              <a:t>Oci</a:t>
            </a:r>
            <a:r>
              <a:rPr lang="sk-SK" sz="11200" dirty="0" smtClean="0"/>
              <a:t>, mami, poď si zacvičiť s nami a ochutnaj dobrôtky vyrobené nami“ – športové poobedie rodičov s deťmi s ochutnávkou zdravých pokrmov</a:t>
            </a:r>
          </a:p>
          <a:p>
            <a:pPr>
              <a:buFont typeface="Wingdings" pitchFamily="2" charset="2"/>
              <a:buChar char="§"/>
            </a:pPr>
            <a:r>
              <a:rPr lang="sk-SK" sz="11200" dirty="0" err="1" smtClean="0"/>
              <a:t>Jumping</a:t>
            </a:r>
            <a:r>
              <a:rPr lang="sk-SK" sz="11200" dirty="0" smtClean="0"/>
              <a:t> </a:t>
            </a:r>
          </a:p>
          <a:p>
            <a:pPr>
              <a:buFont typeface="Wingdings" pitchFamily="2" charset="2"/>
              <a:buChar char="§"/>
            </a:pPr>
            <a:endParaRPr lang="sk-SK" sz="9000" dirty="0" smtClean="0"/>
          </a:p>
          <a:p>
            <a:pPr>
              <a:buFont typeface="Wingdings" pitchFamily="2" charset="2"/>
              <a:buChar char="§"/>
            </a:pPr>
            <a:endParaRPr lang="sk-SK"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a:xfrm>
            <a:off x="762000" y="228600"/>
            <a:ext cx="7772400" cy="914400"/>
          </a:xfrm>
        </p:spPr>
        <p:txBody>
          <a:bodyPr/>
          <a:lstStyle/>
          <a:p>
            <a:pPr algn="ctr"/>
            <a:r>
              <a:rPr lang="sk-SK" sz="2800" b="1" dirty="0" smtClean="0"/>
              <a:t>Rozprávka Hugo a jeho sladkosti </a:t>
            </a:r>
            <a:endParaRPr lang="sk-SK" sz="2800" b="1" dirty="0"/>
          </a:p>
        </p:txBody>
      </p:sp>
      <p:sp>
        <p:nvSpPr>
          <p:cNvPr id="3" name="Zástupný symbol obsahu 2"/>
          <p:cNvSpPr>
            <a:spLocks noGrp="1"/>
          </p:cNvSpPr>
          <p:nvPr>
            <p:ph idx="1"/>
          </p:nvPr>
        </p:nvSpPr>
        <p:spPr>
          <a:xfrm>
            <a:off x="0" y="762000"/>
            <a:ext cx="9144000" cy="4572000"/>
          </a:xfrm>
        </p:spPr>
        <p:txBody>
          <a:bodyPr>
            <a:normAutofit/>
          </a:bodyPr>
          <a:lstStyle/>
          <a:p>
            <a:pPr>
              <a:buNone/>
            </a:pPr>
            <a:r>
              <a:rPr lang="sk-SK" sz="2400" dirty="0" smtClean="0"/>
              <a:t>Pripomenuli sme si bábkové divadlo „Hugo a jeho sladkosti“  </a:t>
            </a:r>
          </a:p>
          <a:p>
            <a:pPr>
              <a:buNone/>
            </a:pPr>
            <a:r>
              <a:rPr lang="sk-SK" sz="2400" dirty="0" smtClean="0"/>
              <a:t>prostredníctvom našej </a:t>
            </a:r>
            <a:r>
              <a:rPr lang="sk-SK" sz="2400" dirty="0" err="1" smtClean="0"/>
              <a:t>webstránky</a:t>
            </a:r>
            <a:r>
              <a:rPr lang="sk-SK" sz="2400" dirty="0" smtClean="0"/>
              <a:t>. Rozprávka  hovorí o škodlivosti  sladkostí a poukazuje na konzumáciu  ovocia a zeleniny.</a:t>
            </a:r>
            <a:endParaRPr lang="sk-SK" sz="2400" dirty="0"/>
          </a:p>
        </p:txBody>
      </p:sp>
      <p:pic>
        <p:nvPicPr>
          <p:cNvPr id="1026" name="Picture 2"/>
          <p:cNvPicPr>
            <a:picLocks noChangeAspect="1" noChangeArrowheads="1"/>
          </p:cNvPicPr>
          <p:nvPr/>
        </p:nvPicPr>
        <p:blipFill>
          <a:blip r:embed="rId2" cstate="print"/>
          <a:srcRect/>
          <a:stretch>
            <a:fillRect/>
          </a:stretch>
        </p:blipFill>
        <p:spPr bwMode="auto">
          <a:xfrm rot="20963163">
            <a:off x="387317" y="2566248"/>
            <a:ext cx="5480999" cy="3819654"/>
          </a:xfrm>
          <a:prstGeom prst="rect">
            <a:avLst/>
          </a:prstGeom>
          <a:noFill/>
          <a:ln w="9525">
            <a:noFill/>
            <a:miter lim="800000"/>
            <a:headEnd/>
            <a:tailEnd/>
          </a:ln>
        </p:spPr>
      </p:pic>
      <p:pic>
        <p:nvPicPr>
          <p:cNvPr id="6" name="Picture 3" descr="H:\Hovorme o jedle\5.deň\IMG_0610.JPG"/>
          <p:cNvPicPr>
            <a:picLocks noChangeAspect="1" noChangeArrowheads="1"/>
          </p:cNvPicPr>
          <p:nvPr/>
        </p:nvPicPr>
        <p:blipFill>
          <a:blip r:embed="rId3" cstate="print"/>
          <a:srcRect/>
          <a:stretch>
            <a:fillRect/>
          </a:stretch>
        </p:blipFill>
        <p:spPr bwMode="auto">
          <a:xfrm rot="601343">
            <a:off x="4840785" y="2693665"/>
            <a:ext cx="4072763" cy="3005498"/>
          </a:xfrm>
          <a:prstGeom prst="rect">
            <a:avLst/>
          </a:prstGeom>
          <a:noFill/>
          <a:ln w="31750">
            <a:solidFill>
              <a:schemeClr val="tx2">
                <a:lumMod val="50000"/>
              </a:schemeClr>
            </a:solid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371600" y="1447800"/>
            <a:ext cx="7086600" cy="5200650"/>
          </a:xfrm>
          <a:prstGeom prst="rect">
            <a:avLst/>
          </a:prstGeom>
          <a:noFill/>
          <a:ln w="9525">
            <a:noFill/>
            <a:miter lim="800000"/>
            <a:headEnd/>
            <a:tailEnd/>
          </a:ln>
        </p:spPr>
      </p:pic>
      <p:sp>
        <p:nvSpPr>
          <p:cNvPr id="4" name="BlokTextu 3"/>
          <p:cNvSpPr txBox="1"/>
          <p:nvPr/>
        </p:nvSpPr>
        <p:spPr>
          <a:xfrm>
            <a:off x="685800" y="457200"/>
            <a:ext cx="7924800" cy="830997"/>
          </a:xfrm>
          <a:prstGeom prst="rect">
            <a:avLst/>
          </a:prstGeom>
          <a:noFill/>
        </p:spPr>
        <p:txBody>
          <a:bodyPr wrap="square" rtlCol="0">
            <a:spAutoFit/>
          </a:bodyPr>
          <a:lstStyle/>
          <a:p>
            <a:r>
              <a:rPr lang="sk-SK" sz="2400" dirty="0" smtClean="0"/>
              <a:t>Tiež sme si pripomenuli  besedu Zdravý životný štýl</a:t>
            </a:r>
          </a:p>
          <a:p>
            <a:r>
              <a:rPr lang="sk-SK" sz="2400" dirty="0" smtClean="0"/>
              <a:t> s diabetologickou sestrou prostredníctvom našej </a:t>
            </a:r>
            <a:r>
              <a:rPr lang="sk-SK" sz="2400" dirty="0" err="1" smtClean="0"/>
              <a:t>webstránky</a:t>
            </a:r>
            <a:r>
              <a:rPr lang="sk-SK" sz="2400" dirty="0" smtClean="0"/>
              <a:t> </a:t>
            </a:r>
            <a:endParaRPr lang="sk-SK"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2400" b="1" dirty="0" smtClean="0"/>
              <a:t>Prednáška Tuky, sladkosti, soľ, zdravé a nezdravé jedlá </a:t>
            </a:r>
            <a:endParaRPr lang="sk-SK" sz="2400" b="1" dirty="0"/>
          </a:p>
        </p:txBody>
      </p:sp>
      <p:sp>
        <p:nvSpPr>
          <p:cNvPr id="6" name="BlokTextu 5"/>
          <p:cNvSpPr txBox="1"/>
          <p:nvPr/>
        </p:nvSpPr>
        <p:spPr>
          <a:xfrm>
            <a:off x="533400" y="1295400"/>
            <a:ext cx="8382000" cy="2246769"/>
          </a:xfrm>
          <a:prstGeom prst="rect">
            <a:avLst/>
          </a:prstGeom>
          <a:noFill/>
        </p:spPr>
        <p:txBody>
          <a:bodyPr wrap="square" rtlCol="0">
            <a:spAutoFit/>
          </a:bodyPr>
          <a:lstStyle/>
          <a:p>
            <a:pPr algn="just"/>
            <a:r>
              <a:rPr lang="sk-SK" sz="2000" dirty="0" smtClean="0"/>
              <a:t>Mamička  môjho spolužiaka, ktorý má diabetes nám porozprávala o detskej cukrovke, o ich stravovaní. Prečítali sme si rozprávku „Poď sa hrať s </a:t>
            </a:r>
            <a:r>
              <a:rPr lang="sk-SK" sz="2000" dirty="0" err="1" smtClean="0"/>
              <a:t>Hupsíkom</a:t>
            </a:r>
            <a:r>
              <a:rPr lang="sk-SK" sz="2000" dirty="0" smtClean="0"/>
              <a:t>,“ ktorej obsahom je daná téma a diabetes. Poukazovala nám  zdravé a nezdravé potraviny, vysvetlila nám, čo obsahujú, čo by sme mohli jesť, keď máme chuť na sladké, ochutnali sme rôzne dobrôtky napr. zdravé chrumky, jednotkové </a:t>
            </a:r>
            <a:r>
              <a:rPr lang="sk-SK" sz="2000" dirty="0" err="1" smtClean="0"/>
              <a:t>muffiny</a:t>
            </a:r>
            <a:r>
              <a:rPr lang="sk-SK" sz="2000" dirty="0" smtClean="0"/>
              <a:t> bábovky z mandľovej múky. </a:t>
            </a:r>
            <a:r>
              <a:rPr lang="sk-SK" sz="2000" dirty="0" err="1" smtClean="0"/>
              <a:t>Smajlíkmi</a:t>
            </a:r>
            <a:r>
              <a:rPr lang="sk-SK" sz="2000" dirty="0" smtClean="0"/>
              <a:t> sme určovali zdravé a nezdravé jedlá. </a:t>
            </a:r>
            <a:endParaRPr lang="sk-SK" sz="2000" dirty="0"/>
          </a:p>
        </p:txBody>
      </p:sp>
      <p:pic>
        <p:nvPicPr>
          <p:cNvPr id="9" name="Picture 2" descr="H:\Hovorme o jedle\5.deň\IMG_0649.JPG"/>
          <p:cNvPicPr>
            <a:picLocks noChangeAspect="1" noChangeArrowheads="1"/>
          </p:cNvPicPr>
          <p:nvPr/>
        </p:nvPicPr>
        <p:blipFill>
          <a:blip r:embed="rId2" cstate="print"/>
          <a:srcRect/>
          <a:stretch>
            <a:fillRect/>
          </a:stretch>
        </p:blipFill>
        <p:spPr bwMode="auto">
          <a:xfrm>
            <a:off x="4038600" y="3256672"/>
            <a:ext cx="4876800" cy="3601328"/>
          </a:xfrm>
          <a:prstGeom prst="rect">
            <a:avLst/>
          </a:prstGeom>
          <a:noFill/>
          <a:ln w="28575">
            <a:solidFill>
              <a:schemeClr val="tx2">
                <a:lumMod val="50000"/>
              </a:schemeClr>
            </a:solidFill>
          </a:ln>
        </p:spPr>
      </p:pic>
      <p:pic>
        <p:nvPicPr>
          <p:cNvPr id="4098" name="Picture 2" descr="H:\Hovorme o jedle\5.deň\IMG_0611.JPG"/>
          <p:cNvPicPr>
            <a:picLocks noChangeAspect="1" noChangeArrowheads="1"/>
          </p:cNvPicPr>
          <p:nvPr/>
        </p:nvPicPr>
        <p:blipFill>
          <a:blip r:embed="rId3" cstate="print"/>
          <a:srcRect/>
          <a:stretch>
            <a:fillRect/>
          </a:stretch>
        </p:blipFill>
        <p:spPr bwMode="auto">
          <a:xfrm>
            <a:off x="152400" y="3657600"/>
            <a:ext cx="3611563" cy="2667000"/>
          </a:xfrm>
          <a:prstGeom prst="rect">
            <a:avLst/>
          </a:prstGeom>
          <a:noFill/>
          <a:ln w="28575">
            <a:solidFill>
              <a:schemeClr val="tx2">
                <a:lumMod val="50000"/>
              </a:schemeClr>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5" name="Picture 3" descr="H:\Hovorme o jedle\5.deň\IMG_0626.JPG"/>
          <p:cNvPicPr>
            <a:picLocks noChangeAspect="1" noChangeArrowheads="1"/>
          </p:cNvPicPr>
          <p:nvPr/>
        </p:nvPicPr>
        <p:blipFill>
          <a:blip r:embed="rId2" cstate="print"/>
          <a:srcRect/>
          <a:stretch>
            <a:fillRect/>
          </a:stretch>
        </p:blipFill>
        <p:spPr bwMode="auto">
          <a:xfrm>
            <a:off x="1981200" y="3124200"/>
            <a:ext cx="5056188" cy="3733800"/>
          </a:xfrm>
          <a:prstGeom prst="rect">
            <a:avLst/>
          </a:prstGeom>
          <a:noFill/>
          <a:ln w="28575">
            <a:solidFill>
              <a:schemeClr val="tx2">
                <a:lumMod val="50000"/>
              </a:schemeClr>
            </a:solidFill>
          </a:ln>
        </p:spPr>
      </p:pic>
      <p:pic>
        <p:nvPicPr>
          <p:cNvPr id="10" name="Picture 3" descr="C:\Users\skola\Desktop\5.deň\IMG_0627.JPG"/>
          <p:cNvPicPr>
            <a:picLocks noChangeAspect="1" noChangeArrowheads="1"/>
          </p:cNvPicPr>
          <p:nvPr/>
        </p:nvPicPr>
        <p:blipFill>
          <a:blip r:embed="rId3" cstate="print"/>
          <a:srcRect/>
          <a:stretch>
            <a:fillRect/>
          </a:stretch>
        </p:blipFill>
        <p:spPr bwMode="auto">
          <a:xfrm>
            <a:off x="228600" y="228600"/>
            <a:ext cx="3962400" cy="3014375"/>
          </a:xfrm>
          <a:prstGeom prst="rect">
            <a:avLst/>
          </a:prstGeom>
          <a:noFill/>
          <a:ln w="31750" cap="sq" cmpd="tri">
            <a:solidFill>
              <a:schemeClr val="tx2">
                <a:lumMod val="50000"/>
              </a:schemeClr>
            </a:solidFill>
            <a:prstDash val="solid"/>
            <a:bevel/>
          </a:ln>
        </p:spPr>
      </p:pic>
      <p:pic>
        <p:nvPicPr>
          <p:cNvPr id="3076" name="Picture 4" descr="H:\Hovorme o jedle\5.deň\IMG_0647.JPG"/>
          <p:cNvPicPr>
            <a:picLocks noChangeAspect="1" noChangeArrowheads="1"/>
          </p:cNvPicPr>
          <p:nvPr/>
        </p:nvPicPr>
        <p:blipFill>
          <a:blip r:embed="rId4" cstate="print"/>
          <a:srcRect/>
          <a:stretch>
            <a:fillRect/>
          </a:stretch>
        </p:blipFill>
        <p:spPr bwMode="auto">
          <a:xfrm>
            <a:off x="4495800" y="228600"/>
            <a:ext cx="4438650" cy="3277772"/>
          </a:xfrm>
          <a:prstGeom prst="rect">
            <a:avLst/>
          </a:prstGeom>
          <a:noFill/>
          <a:ln w="31750">
            <a:solidFill>
              <a:schemeClr val="tx2">
                <a:lumMod val="50000"/>
              </a:schemeClr>
            </a:solidFill>
            <a:prstDash val="soli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sk-SK" sz="2800" b="1" dirty="0" smtClean="0"/>
              <a:t>Príprava zdravých pokrmov</a:t>
            </a:r>
            <a:r>
              <a:rPr lang="sk-SK" dirty="0" smtClean="0"/>
              <a:t/>
            </a:r>
            <a:br>
              <a:rPr lang="sk-SK" dirty="0" smtClean="0"/>
            </a:br>
            <a:endParaRPr lang="sk-SK" dirty="0"/>
          </a:p>
        </p:txBody>
      </p:sp>
      <p:sp>
        <p:nvSpPr>
          <p:cNvPr id="3" name="Zástupný symbol obsahu 2"/>
          <p:cNvSpPr>
            <a:spLocks noGrp="1"/>
          </p:cNvSpPr>
          <p:nvPr>
            <p:ph idx="1"/>
          </p:nvPr>
        </p:nvSpPr>
        <p:spPr>
          <a:xfrm>
            <a:off x="152400" y="1143000"/>
            <a:ext cx="8763000" cy="2057400"/>
          </a:xfrm>
        </p:spPr>
        <p:txBody>
          <a:bodyPr>
            <a:normAutofit/>
          </a:bodyPr>
          <a:lstStyle/>
          <a:p>
            <a:pPr>
              <a:buNone/>
            </a:pPr>
            <a:r>
              <a:rPr lang="sk-SK" sz="2400" dirty="0" smtClean="0"/>
              <a:t>Naučili sme sa pripraviť veselú a pre nás zaujímavú ovocnú  desiatu alebo olovrant, ktorý nám môže oveľa lepšie zachutiť ako sladkosti. Robili sme </a:t>
            </a:r>
            <a:r>
              <a:rPr lang="sk-SK" sz="2400" dirty="0" err="1" smtClean="0"/>
              <a:t>ovocníčkov.Pre</a:t>
            </a:r>
            <a:r>
              <a:rPr lang="sk-SK" sz="2400" dirty="0" smtClean="0"/>
              <a:t> rodičov sme prichystali chuťovky z cícerovej, mrkvovej, cesnakovej, syrovej nátierky.</a:t>
            </a:r>
            <a:endParaRPr lang="sk-SK" sz="2400" dirty="0"/>
          </a:p>
        </p:txBody>
      </p:sp>
      <p:pic>
        <p:nvPicPr>
          <p:cNvPr id="4" name="Picture 2" descr="C:\Users\skola\Desktop\5.deň\IMG_0661.JPG"/>
          <p:cNvPicPr>
            <a:picLocks noChangeAspect="1" noChangeArrowheads="1"/>
          </p:cNvPicPr>
          <p:nvPr/>
        </p:nvPicPr>
        <p:blipFill>
          <a:blip r:embed="rId2" cstate="print"/>
          <a:srcRect/>
          <a:stretch>
            <a:fillRect/>
          </a:stretch>
        </p:blipFill>
        <p:spPr bwMode="auto">
          <a:xfrm>
            <a:off x="533400" y="3048000"/>
            <a:ext cx="4147708" cy="3062923"/>
          </a:xfrm>
          <a:prstGeom prst="rect">
            <a:avLst/>
          </a:prstGeom>
          <a:noFill/>
          <a:ln w="63500" cap="sq" cmpd="dbl">
            <a:solidFill>
              <a:schemeClr val="accent6">
                <a:lumMod val="60000"/>
                <a:lumOff val="40000"/>
              </a:schemeClr>
            </a:solidFill>
            <a:prstDash val="lgDashDotDot"/>
            <a:bevel/>
          </a:ln>
        </p:spPr>
      </p:pic>
      <p:pic>
        <p:nvPicPr>
          <p:cNvPr id="5" name="Picture 3" descr="C:\Users\skola\Desktop\5.deň\IMG_0665.JPG"/>
          <p:cNvPicPr>
            <a:picLocks noChangeAspect="1" noChangeArrowheads="1"/>
          </p:cNvPicPr>
          <p:nvPr/>
        </p:nvPicPr>
        <p:blipFill>
          <a:blip r:embed="rId3" cstate="print"/>
          <a:srcRect/>
          <a:stretch>
            <a:fillRect/>
          </a:stretch>
        </p:blipFill>
        <p:spPr bwMode="auto">
          <a:xfrm>
            <a:off x="5105400" y="2971800"/>
            <a:ext cx="3733800" cy="3048000"/>
          </a:xfrm>
          <a:prstGeom prst="rect">
            <a:avLst/>
          </a:prstGeom>
          <a:noFill/>
          <a:ln w="63500" cap="sq" cmpd="dbl">
            <a:solidFill>
              <a:schemeClr val="accent6">
                <a:lumMod val="60000"/>
                <a:lumOff val="40000"/>
              </a:schemeClr>
            </a:solidFill>
            <a:prstDash val="lgDashDotDot"/>
            <a:beve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H:\Hovorme o jedle\5.deň\IMG_0686.JPG"/>
          <p:cNvPicPr>
            <a:picLocks noChangeAspect="1" noChangeArrowheads="1"/>
          </p:cNvPicPr>
          <p:nvPr/>
        </p:nvPicPr>
        <p:blipFill>
          <a:blip r:embed="rId2" cstate="print"/>
          <a:srcRect/>
          <a:stretch>
            <a:fillRect/>
          </a:stretch>
        </p:blipFill>
        <p:spPr bwMode="auto">
          <a:xfrm>
            <a:off x="2133600" y="0"/>
            <a:ext cx="5468938" cy="4038600"/>
          </a:xfrm>
          <a:prstGeom prst="rect">
            <a:avLst/>
          </a:prstGeom>
          <a:noFill/>
          <a:ln w="28575">
            <a:solidFill>
              <a:schemeClr val="tx2">
                <a:lumMod val="50000"/>
              </a:schemeClr>
            </a:solidFill>
          </a:ln>
        </p:spPr>
      </p:pic>
      <p:pic>
        <p:nvPicPr>
          <p:cNvPr id="5124" name="Picture 4" descr="H:\Hovorme o jedle\5.deň\IMG_0671.JPG"/>
          <p:cNvPicPr>
            <a:picLocks noChangeAspect="1" noChangeArrowheads="1"/>
          </p:cNvPicPr>
          <p:nvPr/>
        </p:nvPicPr>
        <p:blipFill>
          <a:blip r:embed="rId3" cstate="print"/>
          <a:srcRect/>
          <a:stretch>
            <a:fillRect/>
          </a:stretch>
        </p:blipFill>
        <p:spPr bwMode="auto">
          <a:xfrm>
            <a:off x="5334000" y="4044462"/>
            <a:ext cx="3810000" cy="2813537"/>
          </a:xfrm>
          <a:prstGeom prst="rect">
            <a:avLst/>
          </a:prstGeom>
          <a:noFill/>
          <a:ln w="31750">
            <a:solidFill>
              <a:schemeClr val="tx2">
                <a:lumMod val="50000"/>
              </a:schemeClr>
            </a:solidFill>
          </a:ln>
        </p:spPr>
      </p:pic>
      <p:pic>
        <p:nvPicPr>
          <p:cNvPr id="5126" name="Picture 6" descr="H:\Hovorme o jedle\5.deň\IMG_0607.JPG"/>
          <p:cNvPicPr>
            <a:picLocks noChangeAspect="1" noChangeArrowheads="1"/>
          </p:cNvPicPr>
          <p:nvPr/>
        </p:nvPicPr>
        <p:blipFill>
          <a:blip r:embed="rId4" cstate="print"/>
          <a:srcRect/>
          <a:stretch>
            <a:fillRect/>
          </a:stretch>
        </p:blipFill>
        <p:spPr bwMode="auto">
          <a:xfrm>
            <a:off x="304800" y="4038600"/>
            <a:ext cx="4024313" cy="2819400"/>
          </a:xfrm>
          <a:prstGeom prst="rect">
            <a:avLst/>
          </a:prstGeom>
          <a:noFill/>
          <a:ln w="28575">
            <a:solidFill>
              <a:schemeClr val="tx2">
                <a:lumMod val="50000"/>
              </a:schemeClr>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a:xfrm>
            <a:off x="0" y="228600"/>
            <a:ext cx="9144000" cy="707136"/>
          </a:xfrm>
        </p:spPr>
        <p:txBody>
          <a:bodyPr/>
          <a:lstStyle/>
          <a:p>
            <a:pPr algn="ctr"/>
            <a:r>
              <a:rPr lang="sk-SK" sz="2400" b="1" dirty="0" smtClean="0"/>
              <a:t>„</a:t>
            </a:r>
            <a:r>
              <a:rPr lang="sk-SK" sz="2000" b="1" dirty="0" err="1" smtClean="0"/>
              <a:t>Oci</a:t>
            </a:r>
            <a:r>
              <a:rPr lang="sk-SK" sz="2000" b="1" dirty="0" smtClean="0"/>
              <a:t>, </a:t>
            </a:r>
            <a:r>
              <a:rPr lang="sk-SK" sz="2000" b="1" dirty="0" err="1" smtClean="0"/>
              <a:t>mami,poď</a:t>
            </a:r>
            <a:r>
              <a:rPr lang="sk-SK" sz="2000" b="1" dirty="0" smtClean="0"/>
              <a:t> si zacvičiť s nami a ochutnaj dobrôtky vyrobené nami“</a:t>
            </a:r>
            <a:endParaRPr lang="sk-SK" sz="2000" b="1" dirty="0"/>
          </a:p>
        </p:txBody>
      </p:sp>
      <p:pic>
        <p:nvPicPr>
          <p:cNvPr id="6146" name="Picture 2" descr="H:\Hovorme o jedle\5.deň\IMG_0724.JPG"/>
          <p:cNvPicPr>
            <a:picLocks noChangeAspect="1" noChangeArrowheads="1"/>
          </p:cNvPicPr>
          <p:nvPr/>
        </p:nvPicPr>
        <p:blipFill>
          <a:blip r:embed="rId2" cstate="print"/>
          <a:srcRect/>
          <a:stretch>
            <a:fillRect/>
          </a:stretch>
        </p:blipFill>
        <p:spPr bwMode="auto">
          <a:xfrm>
            <a:off x="4953000" y="2971800"/>
            <a:ext cx="3957638" cy="3200400"/>
          </a:xfrm>
          <a:prstGeom prst="rect">
            <a:avLst/>
          </a:prstGeom>
          <a:noFill/>
          <a:ln w="31750">
            <a:solidFill>
              <a:schemeClr val="tx2">
                <a:lumMod val="50000"/>
              </a:schemeClr>
            </a:solidFill>
          </a:ln>
        </p:spPr>
      </p:pic>
      <p:sp>
        <p:nvSpPr>
          <p:cNvPr id="11" name="BlokTextu 10"/>
          <p:cNvSpPr txBox="1"/>
          <p:nvPr/>
        </p:nvSpPr>
        <p:spPr>
          <a:xfrm>
            <a:off x="228600" y="762000"/>
            <a:ext cx="8382000" cy="2031325"/>
          </a:xfrm>
          <a:prstGeom prst="rect">
            <a:avLst/>
          </a:prstGeom>
          <a:noFill/>
        </p:spPr>
        <p:txBody>
          <a:bodyPr wrap="square" rtlCol="0">
            <a:spAutoFit/>
          </a:bodyPr>
          <a:lstStyle/>
          <a:p>
            <a:r>
              <a:rPr lang="sk-SK" dirty="0" smtClean="0"/>
              <a:t>Poobede o tretej hodine prišli  do našej </a:t>
            </a:r>
            <a:r>
              <a:rPr lang="sk-SK" dirty="0" err="1" smtClean="0"/>
              <a:t>minitelocvične</a:t>
            </a:r>
            <a:r>
              <a:rPr lang="sk-SK" dirty="0" smtClean="0"/>
              <a:t>  naši rodičia, príbuzní .  Spoločne  sme  si zaspomínali  na  aktivity, ktoré  sa plnili na vyhlásené témy. Zhodnotili sme  naše činnosti . Pamiatkou na ne nám bude diplom za aktívnu účasť v </a:t>
            </a:r>
            <a:r>
              <a:rPr lang="sk-SK" dirty="0" err="1" smtClean="0"/>
              <a:t>projekte“Hovorme</a:t>
            </a:r>
            <a:r>
              <a:rPr lang="sk-SK" dirty="0" smtClean="0"/>
              <a:t> o jedle.“ Následne na to sme sa ešte vrátili k poslednej téme  a prítomní  ochutnali naše zdravé pokrmy: upečený domáci chlieb, chuťovky z rôznych nátierok, zeleninový šalát, ovocné dobroty,...Najväčšiu radosť nám robili  súťaže  s rodičmi  a </a:t>
            </a:r>
            <a:r>
              <a:rPr lang="sk-SK" dirty="0" err="1" smtClean="0"/>
              <a:t>futbal.Aj</a:t>
            </a:r>
            <a:r>
              <a:rPr lang="sk-SK" dirty="0" smtClean="0"/>
              <a:t>  keď nám počasie neprialo, prežili sme pekné  športové a zábavné popoludnie.</a:t>
            </a:r>
            <a:endParaRPr lang="sk-SK" dirty="0"/>
          </a:p>
        </p:txBody>
      </p:sp>
      <p:pic>
        <p:nvPicPr>
          <p:cNvPr id="6147" name="Picture 3" descr="C:\Users\skola\Desktop\IMG_0797.jpg"/>
          <p:cNvPicPr>
            <a:picLocks noChangeAspect="1" noChangeArrowheads="1"/>
          </p:cNvPicPr>
          <p:nvPr/>
        </p:nvPicPr>
        <p:blipFill>
          <a:blip r:embed="rId3" cstate="print"/>
          <a:srcRect/>
          <a:stretch>
            <a:fillRect/>
          </a:stretch>
        </p:blipFill>
        <p:spPr bwMode="auto">
          <a:xfrm>
            <a:off x="457200" y="2971800"/>
            <a:ext cx="4191000" cy="3276600"/>
          </a:xfrm>
          <a:prstGeom prst="rect">
            <a:avLst/>
          </a:prstGeom>
          <a:noFill/>
          <a:ln w="31750">
            <a:solidFill>
              <a:schemeClr val="tx2">
                <a:lumMod val="50000"/>
              </a:schemeClr>
            </a:solid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kola\Desktop\5.deň\IMG_0707.JPG"/>
          <p:cNvPicPr>
            <a:picLocks noChangeAspect="1" noChangeArrowheads="1"/>
          </p:cNvPicPr>
          <p:nvPr/>
        </p:nvPicPr>
        <p:blipFill>
          <a:blip r:embed="rId2" cstate="print"/>
          <a:srcRect/>
          <a:stretch>
            <a:fillRect/>
          </a:stretch>
        </p:blipFill>
        <p:spPr bwMode="auto">
          <a:xfrm>
            <a:off x="533400" y="533400"/>
            <a:ext cx="3810000" cy="2895600"/>
          </a:xfrm>
          <a:prstGeom prst="rect">
            <a:avLst/>
          </a:prstGeom>
          <a:noFill/>
          <a:ln w="63500" cap="sq" cmpd="thinThick">
            <a:solidFill>
              <a:schemeClr val="accent3">
                <a:lumMod val="75000"/>
              </a:schemeClr>
            </a:solidFill>
            <a:prstDash val="dashDot"/>
            <a:bevel/>
          </a:ln>
        </p:spPr>
      </p:pic>
      <p:pic>
        <p:nvPicPr>
          <p:cNvPr id="3" name="Picture 3" descr="C:\Users\skola\Desktop\5.deň\IMG_0738.JPG"/>
          <p:cNvPicPr>
            <a:picLocks noChangeAspect="1" noChangeArrowheads="1"/>
          </p:cNvPicPr>
          <p:nvPr/>
        </p:nvPicPr>
        <p:blipFill>
          <a:blip r:embed="rId3" cstate="print"/>
          <a:srcRect/>
          <a:stretch>
            <a:fillRect/>
          </a:stretch>
        </p:blipFill>
        <p:spPr bwMode="auto">
          <a:xfrm>
            <a:off x="4724400" y="533400"/>
            <a:ext cx="3733800" cy="2987040"/>
          </a:xfrm>
          <a:prstGeom prst="rect">
            <a:avLst/>
          </a:prstGeom>
          <a:noFill/>
          <a:ln w="63500" cap="sq" cmpd="thinThick">
            <a:solidFill>
              <a:schemeClr val="accent3">
                <a:lumMod val="75000"/>
              </a:schemeClr>
            </a:solidFill>
            <a:prstDash val="dashDot"/>
            <a:bevel/>
          </a:ln>
          <a:scene3d>
            <a:camera prst="orthographicFront"/>
            <a:lightRig rig="soft" dir="t"/>
          </a:scene3d>
        </p:spPr>
      </p:pic>
      <p:pic>
        <p:nvPicPr>
          <p:cNvPr id="7170" name="Picture 2" descr="H:\Hovorme o jedle\5.deň\IMG_0758.JPG"/>
          <p:cNvPicPr>
            <a:picLocks noChangeAspect="1" noChangeArrowheads="1"/>
          </p:cNvPicPr>
          <p:nvPr/>
        </p:nvPicPr>
        <p:blipFill>
          <a:blip r:embed="rId4" cstate="print"/>
          <a:srcRect/>
          <a:stretch>
            <a:fillRect/>
          </a:stretch>
        </p:blipFill>
        <p:spPr bwMode="auto">
          <a:xfrm>
            <a:off x="4648200" y="3733800"/>
            <a:ext cx="3921125" cy="2895600"/>
          </a:xfrm>
          <a:prstGeom prst="rect">
            <a:avLst/>
          </a:prstGeom>
          <a:noFill/>
          <a:ln w="63500">
            <a:solidFill>
              <a:schemeClr val="accent3">
                <a:lumMod val="75000"/>
              </a:schemeClr>
            </a:solidFill>
            <a:prstDash val="lgDashDot"/>
          </a:ln>
        </p:spPr>
      </p:pic>
      <p:pic>
        <p:nvPicPr>
          <p:cNvPr id="7171" name="Picture 3" descr="H:\Hovorme o jedle\5.deň\IMG_0791.JPG"/>
          <p:cNvPicPr>
            <a:picLocks noChangeAspect="1" noChangeArrowheads="1"/>
          </p:cNvPicPr>
          <p:nvPr/>
        </p:nvPicPr>
        <p:blipFill>
          <a:blip r:embed="rId5" cstate="print"/>
          <a:srcRect/>
          <a:stretch>
            <a:fillRect/>
          </a:stretch>
        </p:blipFill>
        <p:spPr bwMode="auto">
          <a:xfrm>
            <a:off x="609600" y="3810000"/>
            <a:ext cx="3817938" cy="2819400"/>
          </a:xfrm>
          <a:prstGeom prst="rect">
            <a:avLst/>
          </a:prstGeom>
          <a:noFill/>
          <a:ln w="63500">
            <a:solidFill>
              <a:schemeClr val="accent3">
                <a:lumMod val="75000"/>
              </a:schemeClr>
            </a:solidFill>
            <a:prstDash val="lgDashDot"/>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228600"/>
            <a:ext cx="7772400" cy="914400"/>
          </a:xfrm>
        </p:spPr>
        <p:txBody>
          <a:bodyPr/>
          <a:lstStyle/>
          <a:p>
            <a:pPr algn="ctr"/>
            <a:r>
              <a:rPr lang="sk-SK" sz="2400" b="1" dirty="0" smtClean="0"/>
              <a:t>Jumping Senica</a:t>
            </a:r>
            <a:endParaRPr lang="sk-SK" sz="2400" b="1" dirty="0"/>
          </a:p>
        </p:txBody>
      </p:sp>
      <p:pic>
        <p:nvPicPr>
          <p:cNvPr id="7" name="Picture 2" descr="C:\Users\skola\Desktop\5.deň\IMG_0530.JPG"/>
          <p:cNvPicPr>
            <a:picLocks noGrp="1" noChangeAspect="1" noChangeArrowheads="1"/>
          </p:cNvPicPr>
          <p:nvPr>
            <p:ph idx="1"/>
          </p:nvPr>
        </p:nvPicPr>
        <p:blipFill>
          <a:blip r:embed="rId2" cstate="print"/>
          <a:stretch>
            <a:fillRect/>
          </a:stretch>
        </p:blipFill>
        <p:spPr bwMode="auto">
          <a:xfrm>
            <a:off x="5638800" y="2057400"/>
            <a:ext cx="3302000" cy="2438400"/>
          </a:xfrm>
          <a:prstGeom prst="rect">
            <a:avLst/>
          </a:prstGeom>
          <a:noFill/>
          <a:ln w="63500" cap="sq" cmpd="thickThin">
            <a:solidFill>
              <a:schemeClr val="accent1">
                <a:lumMod val="50000"/>
              </a:schemeClr>
            </a:solidFill>
            <a:prstDash val="dash"/>
            <a:bevel/>
          </a:ln>
        </p:spPr>
      </p:pic>
      <p:pic>
        <p:nvPicPr>
          <p:cNvPr id="8" name="Picture 4" descr="C:\Users\skola\Desktop\5.deň\IMG_0576.JPG"/>
          <p:cNvPicPr>
            <a:picLocks noChangeAspect="1" noChangeArrowheads="1"/>
          </p:cNvPicPr>
          <p:nvPr/>
        </p:nvPicPr>
        <p:blipFill>
          <a:blip r:embed="rId3" cstate="print"/>
          <a:srcRect/>
          <a:stretch>
            <a:fillRect/>
          </a:stretch>
        </p:blipFill>
        <p:spPr bwMode="auto">
          <a:xfrm>
            <a:off x="228600" y="2286000"/>
            <a:ext cx="3581400" cy="2895600"/>
          </a:xfrm>
          <a:prstGeom prst="rect">
            <a:avLst/>
          </a:prstGeom>
          <a:noFill/>
          <a:ln w="73025" cap="sq" cmpd="thickThin">
            <a:solidFill>
              <a:schemeClr val="accent1">
                <a:lumMod val="50000"/>
              </a:schemeClr>
            </a:solidFill>
            <a:prstDash val="dash"/>
            <a:bevel/>
          </a:ln>
        </p:spPr>
      </p:pic>
      <p:pic>
        <p:nvPicPr>
          <p:cNvPr id="9" name="Picture 5" descr="C:\Users\skola\Desktop\5.deň\IMG_0534.JPG"/>
          <p:cNvPicPr>
            <a:picLocks noChangeAspect="1" noChangeArrowheads="1"/>
          </p:cNvPicPr>
          <p:nvPr/>
        </p:nvPicPr>
        <p:blipFill>
          <a:blip r:embed="rId4" cstate="print"/>
          <a:srcRect/>
          <a:stretch>
            <a:fillRect/>
          </a:stretch>
        </p:blipFill>
        <p:spPr bwMode="auto">
          <a:xfrm>
            <a:off x="3505200" y="3962400"/>
            <a:ext cx="3505200" cy="2895600"/>
          </a:xfrm>
          <a:prstGeom prst="rect">
            <a:avLst/>
          </a:prstGeom>
          <a:noFill/>
          <a:ln w="66675" cap="sq" cmpd="thickThin">
            <a:solidFill>
              <a:schemeClr val="accent1">
                <a:lumMod val="50000"/>
              </a:schemeClr>
            </a:solidFill>
            <a:prstDash val="dash"/>
            <a:bevel/>
          </a:ln>
        </p:spPr>
      </p:pic>
      <p:sp>
        <p:nvSpPr>
          <p:cNvPr id="10" name="BlokTextu 9"/>
          <p:cNvSpPr txBox="1"/>
          <p:nvPr/>
        </p:nvSpPr>
        <p:spPr>
          <a:xfrm>
            <a:off x="457200" y="762000"/>
            <a:ext cx="8305800" cy="1200329"/>
          </a:xfrm>
          <a:prstGeom prst="rect">
            <a:avLst/>
          </a:prstGeom>
          <a:noFill/>
        </p:spPr>
        <p:txBody>
          <a:bodyPr wrap="square" rtlCol="0">
            <a:spAutoFit/>
          </a:bodyPr>
          <a:lstStyle/>
          <a:p>
            <a:r>
              <a:rPr lang="sk-SK" sz="2000" b="1" dirty="0" smtClean="0"/>
              <a:t>Štvrtáci a tretiaci, 16 žiakov,  navštívilo ráno o ôsmej </a:t>
            </a:r>
            <a:r>
              <a:rPr lang="sk-SK" sz="2000" b="1" dirty="0" err="1" smtClean="0"/>
              <a:t>Jumping</a:t>
            </a:r>
            <a:r>
              <a:rPr lang="sk-SK" sz="2000" b="1" dirty="0" smtClean="0"/>
              <a:t> Senica.  Prvýkrát sme vyskúšali takéto cvičenie  a bolo to </a:t>
            </a:r>
            <a:r>
              <a:rPr lang="sk-SK" sz="3200" b="1" dirty="0" smtClean="0"/>
              <a:t>SUPER! </a:t>
            </a:r>
            <a:r>
              <a:rPr lang="sk-SK" sz="2000" b="1" dirty="0" smtClean="0"/>
              <a:t>Po návrate o 11,00h  sme mali všetky ostatné aktivity vyššie spomínané .</a:t>
            </a:r>
            <a:endParaRPr lang="sk-SK" sz="2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dirty="0" smtClean="0"/>
              <a:t>Požadované údaje</a:t>
            </a:r>
            <a:endParaRPr lang="sk-SK" dirty="0"/>
          </a:p>
        </p:txBody>
      </p:sp>
      <p:sp>
        <p:nvSpPr>
          <p:cNvPr id="6" name="Zástupný symbol obsahu 5"/>
          <p:cNvSpPr>
            <a:spLocks noGrp="1"/>
          </p:cNvSpPr>
          <p:nvPr>
            <p:ph idx="1"/>
          </p:nvPr>
        </p:nvSpPr>
        <p:spPr>
          <a:xfrm>
            <a:off x="914400" y="1447800"/>
            <a:ext cx="7772400" cy="4907760"/>
          </a:xfrm>
        </p:spPr>
        <p:txBody>
          <a:bodyPr>
            <a:normAutofit fontScale="40000" lnSpcReduction="20000"/>
          </a:bodyPr>
          <a:lstStyle/>
          <a:p>
            <a:r>
              <a:rPr lang="sk-SK" sz="5000" b="1" dirty="0" smtClean="0"/>
              <a:t>Názov a adresa školy: Základná škola Prievaly 187,906 34 Prievaly</a:t>
            </a:r>
          </a:p>
          <a:p>
            <a:r>
              <a:rPr lang="sk-SK" sz="5000" b="1" dirty="0" smtClean="0"/>
              <a:t>Kontaktná osoba: Mgr. Svetlana </a:t>
            </a:r>
            <a:r>
              <a:rPr lang="sk-SK" sz="5000" b="1" dirty="0" err="1" smtClean="0"/>
              <a:t>Vachová</a:t>
            </a:r>
            <a:endParaRPr lang="sk-SK" sz="5000" b="1" dirty="0" smtClean="0"/>
          </a:p>
          <a:p>
            <a:r>
              <a:rPr lang="sk-SK" sz="5000" b="1" dirty="0" smtClean="0"/>
              <a:t>Mobil: 0906 768 253              email:</a:t>
            </a:r>
            <a:r>
              <a:rPr lang="sk-SK" sz="5000" b="1" dirty="0" smtClean="0">
                <a:solidFill>
                  <a:srgbClr val="FFFF00"/>
                </a:solidFill>
              </a:rPr>
              <a:t> </a:t>
            </a:r>
            <a:r>
              <a:rPr lang="sk-SK" sz="5000" b="1" dirty="0" err="1" smtClean="0">
                <a:solidFill>
                  <a:schemeClr val="accent3">
                    <a:lumMod val="60000"/>
                    <a:lumOff val="40000"/>
                  </a:schemeClr>
                </a:solidFill>
                <a:hlinkClick r:id="rId2"/>
              </a:rPr>
              <a:t>svetlanavach@gmail.com</a:t>
            </a:r>
            <a:endParaRPr lang="sk-SK" sz="5000" b="1" dirty="0" smtClean="0">
              <a:solidFill>
                <a:schemeClr val="accent3">
                  <a:lumMod val="60000"/>
                  <a:lumOff val="40000"/>
                </a:schemeClr>
              </a:solidFill>
            </a:endParaRPr>
          </a:p>
          <a:p>
            <a:r>
              <a:rPr lang="sk-SK" sz="5000" b="1" dirty="0" smtClean="0"/>
              <a:t>Meno  a priezvisko žiaka, ktorý pripravoval súťažný príspevok:  Juraj Petráš, 4.ročník</a:t>
            </a:r>
          </a:p>
          <a:p>
            <a:r>
              <a:rPr lang="sk-SK" sz="5000" b="1" dirty="0" smtClean="0"/>
              <a:t>Počet žiakov zapojených do témy: 31</a:t>
            </a:r>
          </a:p>
          <a:p>
            <a:r>
              <a:rPr lang="sk-SK" sz="5000" b="1" dirty="0" smtClean="0"/>
              <a:t>Celkový počet žiakov : 33 </a:t>
            </a:r>
          </a:p>
          <a:p>
            <a:r>
              <a:rPr lang="sk-SK" sz="5000" b="1" dirty="0" smtClean="0"/>
              <a:t>Názov témy: </a:t>
            </a:r>
            <a:r>
              <a:rPr lang="sk-SK" sz="5000" b="1" dirty="0" smtClean="0">
                <a:solidFill>
                  <a:schemeClr val="accent3">
                    <a:lumMod val="60000"/>
                    <a:lumOff val="40000"/>
                  </a:schemeClr>
                </a:solidFill>
              </a:rPr>
              <a:t>Tuky, sladkosti  a soľ, zdravý aktívny životný štýl</a:t>
            </a:r>
          </a:p>
          <a:p>
            <a:pPr>
              <a:buNone/>
            </a:pPr>
            <a:endParaRPr lang="sk-SK" sz="3600" b="1" dirty="0" smtClean="0"/>
          </a:p>
          <a:p>
            <a:r>
              <a:rPr lang="sk-SK" sz="3600" b="1" dirty="0" smtClean="0"/>
              <a:t>Poznámka:</a:t>
            </a:r>
          </a:p>
          <a:p>
            <a:r>
              <a:rPr lang="sk-SK" sz="4200" dirty="0" smtClean="0"/>
              <a:t>Naša škola je </a:t>
            </a:r>
            <a:r>
              <a:rPr lang="sk-SK" sz="4200" dirty="0" err="1" smtClean="0"/>
              <a:t>neplnoorganizovaná</a:t>
            </a:r>
            <a:r>
              <a:rPr lang="sk-SK" sz="4200" dirty="0" smtClean="0"/>
              <a:t>. Má dve triedy  so spojenými ročníkmi. Počas celého týždňa sa väčšina žiakov(okrem chorých) zapojili do aktivít  vyhlásených na dané témy. Tie prebiehali doobeda aj poobede po vyučovaní. Snažili sme sa vtiahnuť do projektu rodičov, príbuzných žiakov, ktorí sa niektorých aktivít aktívne zúčastnili. Všetky aktivity boli postupne  zdokumentované uverejňované  aj s receptami na našej stránke  </a:t>
            </a:r>
            <a:r>
              <a:rPr lang="sk-SK" sz="4200" dirty="0" err="1" smtClean="0">
                <a:hlinkClick r:id="rId3"/>
              </a:rPr>
              <a:t>www.zs.prievaly.sk</a:t>
            </a:r>
            <a:endParaRPr lang="sk-SK" sz="4200" dirty="0" smtClean="0"/>
          </a:p>
          <a:p>
            <a:endParaRPr lang="sk-SK"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619</TotalTime>
  <Words>543</Words>
  <Application>Microsoft Office PowerPoint</Application>
  <PresentationFormat>Prezentácia na obrazovke (4:3)</PresentationFormat>
  <Paragraphs>33</Paragraphs>
  <Slides>12</Slides>
  <Notes>0</Notes>
  <HiddenSlides>0</HiddenSlides>
  <MMClips>0</MMClips>
  <ScaleCrop>false</ScaleCrop>
  <HeadingPairs>
    <vt:vector size="4" baseType="variant">
      <vt:variant>
        <vt:lpstr>Motív</vt:lpstr>
      </vt:variant>
      <vt:variant>
        <vt:i4>1</vt:i4>
      </vt:variant>
      <vt:variant>
        <vt:lpstr>Nadpisy snímok</vt:lpstr>
      </vt:variant>
      <vt:variant>
        <vt:i4>12</vt:i4>
      </vt:variant>
    </vt:vector>
  </HeadingPairs>
  <TitlesOfParts>
    <vt:vector size="13" baseType="lpstr">
      <vt:lpstr>Metro</vt:lpstr>
      <vt:lpstr>Téma: Tuky, sladkosti a soľ       v Spojení so zdravým aktívnym Životným Štýlom</vt:lpstr>
      <vt:lpstr>Zoznam aktivít</vt:lpstr>
      <vt:lpstr>Rozprávka Hugo a jeho sladkosti </vt:lpstr>
      <vt:lpstr>Snímka 4</vt:lpstr>
      <vt:lpstr>Prednáška Tuky, sladkosti, soľ, zdravé a nezdravé jedlá </vt:lpstr>
      <vt:lpstr>Snímka 6</vt:lpstr>
      <vt:lpstr>Príprava zdravých pokrmov </vt:lpstr>
      <vt:lpstr>Snímka 8</vt:lpstr>
      <vt:lpstr>„Oci, mami,poď si zacvičiť s nami a ochutnaj dobrôtky vyrobené nami“</vt:lpstr>
      <vt:lpstr>Snímka 10</vt:lpstr>
      <vt:lpstr>Jumping Senica</vt:lpstr>
      <vt:lpstr>Požadované údaje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Téma: Tuky, Cukry, Oleje</dc:title>
  <dc:creator>skola</dc:creator>
  <cp:lastModifiedBy>Uzivatel</cp:lastModifiedBy>
  <cp:revision>58</cp:revision>
  <dcterms:created xsi:type="dcterms:W3CDTF">2014-10-21T10:13:07Z</dcterms:created>
  <dcterms:modified xsi:type="dcterms:W3CDTF">2014-10-26T10:00:45Z</dcterms:modified>
</cp:coreProperties>
</file>